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0" r:id="rId17"/>
    <p:sldId id="270" r:id="rId18"/>
    <p:sldId id="271" r:id="rId19"/>
    <p:sldId id="272" r:id="rId20"/>
    <p:sldId id="273" r:id="rId21"/>
    <p:sldId id="275" r:id="rId22"/>
    <p:sldId id="274" r:id="rId23"/>
    <p:sldId id="276" r:id="rId24"/>
    <p:sldId id="277" r:id="rId25"/>
    <p:sldId id="278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CA6"/>
    <a:srgbClr val="00FF00"/>
    <a:srgbClr val="00FF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E7E76-3D2D-4750-ACDF-816FDA64290B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7F58F4-E7BB-4629-A0DD-E26150561769}">
      <dgm:prSet phldrT="[Text]"/>
      <dgm:spPr>
        <a:solidFill>
          <a:srgbClr val="FFC000"/>
        </a:solidFill>
      </dgm:spPr>
      <dgm:t>
        <a:bodyPr/>
        <a:lstStyle/>
        <a:p>
          <a:r>
            <a:rPr lang="en-US" b="1" dirty="0" smtClean="0">
              <a:solidFill>
                <a:srgbClr val="FF0000"/>
              </a:solidFill>
              <a:latin typeface="Gill Sans Ultra Bold Condensed" pitchFamily="34" charset="0"/>
            </a:rPr>
            <a:t>CRYSTALLINE</a:t>
          </a:r>
          <a:endParaRPr lang="en-US" b="1" dirty="0">
            <a:solidFill>
              <a:srgbClr val="FF0000"/>
            </a:solidFill>
            <a:latin typeface="Gill Sans Ultra Bold Condensed" pitchFamily="34" charset="0"/>
          </a:endParaRPr>
        </a:p>
      </dgm:t>
    </dgm:pt>
    <dgm:pt modelId="{125D34B7-9896-4C12-A453-131A1FFEBE06}" type="parTrans" cxnId="{5A69DACC-15A8-45A3-8635-B546E7D961D4}">
      <dgm:prSet/>
      <dgm:spPr/>
      <dgm:t>
        <a:bodyPr/>
        <a:lstStyle/>
        <a:p>
          <a:endParaRPr lang="en-US"/>
        </a:p>
      </dgm:t>
    </dgm:pt>
    <dgm:pt modelId="{B44528EC-AB06-415F-9A48-405C9025BCFB}" type="sibTrans" cxnId="{5A69DACC-15A8-45A3-8635-B546E7D961D4}">
      <dgm:prSet/>
      <dgm:spPr/>
      <dgm:t>
        <a:bodyPr/>
        <a:lstStyle/>
        <a:p>
          <a:endParaRPr lang="en-US"/>
        </a:p>
      </dgm:t>
    </dgm:pt>
    <dgm:pt modelId="{F63741A2-0497-4FDB-8002-810DDA21416B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>
              <a:solidFill>
                <a:srgbClr val="00FF00"/>
              </a:solidFill>
              <a:latin typeface="Gill Sans Ultra Bold Condensed" pitchFamily="34" charset="0"/>
            </a:rPr>
            <a:t>AMORPHOUS</a:t>
          </a:r>
          <a:endParaRPr lang="en-US" dirty="0">
            <a:solidFill>
              <a:srgbClr val="00FF00"/>
            </a:solidFill>
            <a:latin typeface="Gill Sans Ultra Bold Condensed" pitchFamily="34" charset="0"/>
          </a:endParaRPr>
        </a:p>
      </dgm:t>
    </dgm:pt>
    <dgm:pt modelId="{6E9C79F8-21EB-4A5F-8BAA-8866AAAAEA77}" type="parTrans" cxnId="{801B9934-12D5-474A-8172-9EEC03DDE07E}">
      <dgm:prSet/>
      <dgm:spPr/>
      <dgm:t>
        <a:bodyPr/>
        <a:lstStyle/>
        <a:p>
          <a:endParaRPr lang="en-US"/>
        </a:p>
      </dgm:t>
    </dgm:pt>
    <dgm:pt modelId="{7D914371-2DDE-4C35-84C0-8BB6E10CCA4E}" type="sibTrans" cxnId="{801B9934-12D5-474A-8172-9EEC03DDE07E}">
      <dgm:prSet/>
      <dgm:spPr/>
      <dgm:t>
        <a:bodyPr/>
        <a:lstStyle/>
        <a:p>
          <a:endParaRPr lang="en-US"/>
        </a:p>
      </dgm:t>
    </dgm:pt>
    <dgm:pt modelId="{B27F7643-0F33-4888-803F-B941ECA4C1FB}" type="pres">
      <dgm:prSet presAssocID="{A63E7E76-3D2D-4750-ACDF-816FDA64290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D69D9C-E45D-42E8-ACA5-34063889D8B3}" type="pres">
      <dgm:prSet presAssocID="{3F7F58F4-E7BB-4629-A0DD-E26150561769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15580-2D6E-4BC6-AE27-5611AB4515C3}" type="pres">
      <dgm:prSet presAssocID="{F63741A2-0497-4FDB-8002-810DDA21416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3AFC3F-48B4-4DA6-8B81-CBF43A1483EC}" type="presOf" srcId="{3F7F58F4-E7BB-4629-A0DD-E26150561769}" destId="{93D69D9C-E45D-42E8-ACA5-34063889D8B3}" srcOrd="0" destOrd="0" presId="urn:microsoft.com/office/officeart/2005/8/layout/arrow1"/>
    <dgm:cxn modelId="{19B9B365-E4E9-4435-AA82-33D7A10ECD2A}" type="presOf" srcId="{F63741A2-0497-4FDB-8002-810DDA21416B}" destId="{5CE15580-2D6E-4BC6-AE27-5611AB4515C3}" srcOrd="0" destOrd="0" presId="urn:microsoft.com/office/officeart/2005/8/layout/arrow1"/>
    <dgm:cxn modelId="{D7F8E9C8-572F-4C04-85FA-894FBD932997}" type="presOf" srcId="{A63E7E76-3D2D-4750-ACDF-816FDA64290B}" destId="{B27F7643-0F33-4888-803F-B941ECA4C1FB}" srcOrd="0" destOrd="0" presId="urn:microsoft.com/office/officeart/2005/8/layout/arrow1"/>
    <dgm:cxn modelId="{5A69DACC-15A8-45A3-8635-B546E7D961D4}" srcId="{A63E7E76-3D2D-4750-ACDF-816FDA64290B}" destId="{3F7F58F4-E7BB-4629-A0DD-E26150561769}" srcOrd="0" destOrd="0" parTransId="{125D34B7-9896-4C12-A453-131A1FFEBE06}" sibTransId="{B44528EC-AB06-415F-9A48-405C9025BCFB}"/>
    <dgm:cxn modelId="{801B9934-12D5-474A-8172-9EEC03DDE07E}" srcId="{A63E7E76-3D2D-4750-ACDF-816FDA64290B}" destId="{F63741A2-0497-4FDB-8002-810DDA21416B}" srcOrd="1" destOrd="0" parTransId="{6E9C79F8-21EB-4A5F-8BAA-8866AAAAEA77}" sibTransId="{7D914371-2DDE-4C35-84C0-8BB6E10CCA4E}"/>
    <dgm:cxn modelId="{2B11D6F1-15DD-44E5-8DD7-A250DE157620}" type="presParOf" srcId="{B27F7643-0F33-4888-803F-B941ECA4C1FB}" destId="{93D69D9C-E45D-42E8-ACA5-34063889D8B3}" srcOrd="0" destOrd="0" presId="urn:microsoft.com/office/officeart/2005/8/layout/arrow1"/>
    <dgm:cxn modelId="{8E08F472-B055-40C3-8C7E-A3314B01470B}" type="presParOf" srcId="{B27F7643-0F33-4888-803F-B941ECA4C1FB}" destId="{5CE15580-2D6E-4BC6-AE27-5611AB4515C3}" srcOrd="1" destOrd="0" presId="urn:microsoft.com/office/officeart/2005/8/layout/arrow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91BABD-5DA4-4E73-B345-A31E48EFC6E9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DF543F-B83A-47F3-9263-4DE0FC374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  <p:pic>
        <p:nvPicPr>
          <p:cNvPr id="4" name="Picture 3" descr="3 states charac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85800"/>
            <a:ext cx="5486400" cy="41095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Gill Sans Ultra Bold Condensed" pitchFamily="34" charset="0"/>
              </a:rPr>
              <a:t>Units for air pressure</a:t>
            </a:r>
            <a:endParaRPr lang="en-US" dirty="0">
              <a:solidFill>
                <a:srgbClr val="FFC000"/>
              </a:solidFill>
              <a:latin typeface="Gill Sans Ultra Bold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mm Hg</a:t>
            </a:r>
          </a:p>
          <a:p>
            <a:r>
              <a:rPr lang="en-US" sz="4000" dirty="0" err="1" smtClean="0"/>
              <a:t>Torr</a:t>
            </a:r>
            <a:endParaRPr lang="en-US" sz="4000" dirty="0" smtClean="0"/>
          </a:p>
          <a:p>
            <a:r>
              <a:rPr lang="en-US" sz="4000" dirty="0" smtClean="0"/>
              <a:t>psi (lbs/in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)</a:t>
            </a:r>
          </a:p>
          <a:p>
            <a:r>
              <a:rPr lang="en-US" sz="4000" dirty="0" err="1" smtClean="0"/>
              <a:t>atm</a:t>
            </a:r>
            <a:r>
              <a:rPr lang="en-US" sz="4000" dirty="0" smtClean="0"/>
              <a:t> (atmospheres)</a:t>
            </a:r>
          </a:p>
          <a:p>
            <a:r>
              <a:rPr lang="en-US" sz="4000" dirty="0" err="1" smtClean="0"/>
              <a:t>kPa</a:t>
            </a:r>
            <a:r>
              <a:rPr lang="en-US" sz="4000" dirty="0" smtClean="0"/>
              <a:t> (kilopascals)</a:t>
            </a:r>
            <a:endParaRPr lang="en-US" sz="4000" dirty="0"/>
          </a:p>
        </p:txBody>
      </p:sp>
      <p:pic>
        <p:nvPicPr>
          <p:cNvPr id="4" name="Picture 3" descr="actual barometer w H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600200"/>
            <a:ext cx="3694889" cy="48768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135143">
            <a:off x="2799089" y="2075439"/>
            <a:ext cx="2590800" cy="77641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135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Standard Atmospheric Pressure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YOU MUST MEMORIZE!!</a:t>
            </a:r>
          </a:p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These are the pressures at 0</a:t>
            </a:r>
            <a:r>
              <a:rPr lang="en-US" sz="3600" baseline="30000" dirty="0" smtClean="0">
                <a:latin typeface="Cooper Black" pitchFamily="18" charset="0"/>
                <a:cs typeface="Aharoni" pitchFamily="2" charset="-79"/>
              </a:rPr>
              <a:t>o</a:t>
            </a:r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C and sea level.</a:t>
            </a:r>
          </a:p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1 </a:t>
            </a:r>
            <a:r>
              <a:rPr lang="en-US" sz="3600" dirty="0" err="1" smtClean="0">
                <a:latin typeface="Cooper Black" pitchFamily="18" charset="0"/>
                <a:cs typeface="Aharoni" pitchFamily="2" charset="-79"/>
              </a:rPr>
              <a:t>atm</a:t>
            </a:r>
            <a:endParaRPr lang="en-US" sz="3600" dirty="0" smtClean="0">
              <a:latin typeface="Cooper Black" pitchFamily="18" charset="0"/>
              <a:cs typeface="Aharoni" pitchFamily="2" charset="-79"/>
            </a:endParaRPr>
          </a:p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760 mm Hg = 760 </a:t>
            </a:r>
            <a:r>
              <a:rPr lang="en-US" sz="3600" dirty="0" err="1" smtClean="0">
                <a:latin typeface="Cooper Black" pitchFamily="18" charset="0"/>
                <a:cs typeface="Aharoni" pitchFamily="2" charset="-79"/>
              </a:rPr>
              <a:t>Torr</a:t>
            </a:r>
            <a:endParaRPr lang="en-US" sz="3600" dirty="0" smtClean="0">
              <a:latin typeface="Cooper Black" pitchFamily="18" charset="0"/>
              <a:cs typeface="Aharoni" pitchFamily="2" charset="-79"/>
            </a:endParaRPr>
          </a:p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14.7 psi</a:t>
            </a:r>
          </a:p>
          <a:p>
            <a:r>
              <a:rPr lang="en-US" sz="3600" dirty="0" smtClean="0">
                <a:latin typeface="Cooper Black" pitchFamily="18" charset="0"/>
                <a:cs typeface="Aharoni" pitchFamily="2" charset="-79"/>
              </a:rPr>
              <a:t>101.3 </a:t>
            </a:r>
            <a:r>
              <a:rPr lang="en-US" sz="3600" dirty="0" err="1" smtClean="0">
                <a:latin typeface="Cooper Black" pitchFamily="18" charset="0"/>
                <a:cs typeface="Aharoni" pitchFamily="2" charset="-79"/>
              </a:rPr>
              <a:t>kPa</a:t>
            </a:r>
            <a:endParaRPr lang="en-US" dirty="0" smtClean="0">
              <a:latin typeface="Cooper Black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CA6"/>
                </a:solidFill>
                <a:latin typeface="Cooper Black" pitchFamily="18" charset="0"/>
              </a:rPr>
              <a:t>Kinetic Energy &amp; Temperature</a:t>
            </a:r>
            <a:endParaRPr lang="en-US" dirty="0">
              <a:solidFill>
                <a:srgbClr val="C00CA6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153400" cy="44958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Temperature is a measurement of the AVG kinetic energy of the particles.</a:t>
            </a:r>
          </a:p>
          <a:p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Hotter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temperature = higher 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avg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KE, faster moving</a:t>
            </a:r>
          </a:p>
          <a:p>
            <a:r>
              <a:rPr lang="en-US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Colder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temperature = lower 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avg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KE, slower moving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KE distribution gra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886200"/>
            <a:ext cx="44958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Snap ITC" pitchFamily="82" charset="0"/>
              </a:rPr>
              <a:t>Thermometers!</a:t>
            </a:r>
            <a:endParaRPr lang="en-US" dirty="0">
              <a:solidFill>
                <a:srgbClr val="FF0000"/>
              </a:solidFill>
              <a:latin typeface="Snap ITC" pitchFamily="82" charset="0"/>
            </a:endParaRPr>
          </a:p>
        </p:txBody>
      </p:sp>
      <p:pic>
        <p:nvPicPr>
          <p:cNvPr id="6" name="Content Placeholder 5" descr="temp and thermometer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5919" y="1464204"/>
            <a:ext cx="6106796" cy="50889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Three Temperature Scales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common temps on 3 scal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1219200"/>
            <a:ext cx="7620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a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8991600" cy="4810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0070C0"/>
                </a:solidFill>
                <a:latin typeface="Harlow Solid Italic" pitchFamily="82" charset="0"/>
              </a:rPr>
              <a:t>Kelvin Scale</a:t>
            </a:r>
            <a:endParaRPr lang="en-US" sz="6600" dirty="0">
              <a:solidFill>
                <a:srgbClr val="0070C0"/>
              </a:solidFill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Franklin Gothic Heavy" pitchFamily="34" charset="0"/>
              </a:rPr>
              <a:t>The Kelvin Scale contains a special temperature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2590800"/>
            <a:ext cx="5621732" cy="1015663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ABSOLUTE ZERO</a:t>
            </a:r>
            <a:endParaRPr lang="en-US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3657600"/>
            <a:ext cx="6936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Franklin Gothic Heavy" pitchFamily="34" charset="0"/>
              </a:rPr>
              <a:t>It is 0 K which is equal to </a:t>
            </a:r>
            <a:r>
              <a:rPr lang="en-US" sz="3200" dirty="0" smtClean="0">
                <a:solidFill>
                  <a:srgbClr val="FFFF00"/>
                </a:solidFill>
                <a:latin typeface="Franklin Gothic Heavy" pitchFamily="34" charset="0"/>
              </a:rPr>
              <a:t>-273.15</a:t>
            </a:r>
            <a:r>
              <a:rPr lang="en-US" sz="3200" baseline="30000" dirty="0" smtClean="0">
                <a:solidFill>
                  <a:srgbClr val="FFFF00"/>
                </a:solidFill>
                <a:latin typeface="Franklin Gothic Heavy" pitchFamily="34" charset="0"/>
              </a:rPr>
              <a:t>o</a:t>
            </a:r>
            <a:r>
              <a:rPr lang="en-US" sz="3200" dirty="0" smtClean="0">
                <a:solidFill>
                  <a:srgbClr val="FFFF00"/>
                </a:solidFill>
                <a:latin typeface="Franklin Gothic Heavy" pitchFamily="34" charset="0"/>
              </a:rPr>
              <a:t>C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Franklin Gothic Heavy" pitchFamily="34" charset="0"/>
              </a:rPr>
              <a:t>Which is approximately </a:t>
            </a:r>
            <a:r>
              <a:rPr lang="en-US" sz="3200" dirty="0" smtClean="0">
                <a:solidFill>
                  <a:srgbClr val="00FFCC"/>
                </a:solidFill>
                <a:latin typeface="Franklin Gothic Heavy" pitchFamily="34" charset="0"/>
              </a:rPr>
              <a:t>-460</a:t>
            </a:r>
            <a:r>
              <a:rPr lang="en-US" sz="3200" baseline="30000" dirty="0" smtClean="0">
                <a:solidFill>
                  <a:srgbClr val="00FFCC"/>
                </a:solidFill>
                <a:latin typeface="Franklin Gothic Heavy" pitchFamily="34" charset="0"/>
              </a:rPr>
              <a:t>o</a:t>
            </a:r>
            <a:r>
              <a:rPr lang="en-US" sz="3200" dirty="0" smtClean="0">
                <a:solidFill>
                  <a:srgbClr val="00FFCC"/>
                </a:solidFill>
                <a:latin typeface="Franklin Gothic Heavy" pitchFamily="34" charset="0"/>
              </a:rPr>
              <a:t>F</a:t>
            </a:r>
          </a:p>
          <a:p>
            <a:endParaRPr lang="en-US" sz="3200" dirty="0">
              <a:solidFill>
                <a:srgbClr val="000099"/>
              </a:solidFill>
              <a:latin typeface="Franklin Gothic Heav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953000"/>
            <a:ext cx="84296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Franklin Gothic Heavy" pitchFamily="34" charset="0"/>
              </a:rPr>
              <a:t>It is the coldest possible temperature in the universe!  </a:t>
            </a:r>
          </a:p>
          <a:p>
            <a:r>
              <a:rPr lang="en-US" sz="2400" dirty="0" smtClean="0">
                <a:solidFill>
                  <a:srgbClr val="00FF00"/>
                </a:solidFill>
                <a:latin typeface="Franklin Gothic Heavy" pitchFamily="34" charset="0"/>
              </a:rPr>
              <a:t>They have measured close to absolute zero in space ~ 1 K</a:t>
            </a:r>
            <a:endParaRPr lang="en-US" sz="2400" dirty="0">
              <a:solidFill>
                <a:srgbClr val="00FF00"/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bs zer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73025"/>
            <a:ext cx="8839200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Jokerman" pitchFamily="82" charset="0"/>
              </a:rPr>
              <a:t>LIQUIDS</a:t>
            </a:r>
            <a:endParaRPr lang="en-US" sz="6000" dirty="0">
              <a:solidFill>
                <a:schemeClr val="tx2">
                  <a:lumMod val="50000"/>
                </a:schemeClr>
              </a:solidFill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Franklin Gothic Heavy" pitchFamily="34" charset="0"/>
              </a:rPr>
              <a:t>Liquids have a DEFINITE volume but no definite shape.</a:t>
            </a:r>
          </a:p>
          <a:p>
            <a:r>
              <a:rPr lang="en-US" sz="4000" dirty="0" smtClean="0">
                <a:latin typeface="Franklin Gothic Heavy" pitchFamily="34" charset="0"/>
              </a:rPr>
              <a:t>The stronger forces of attraction keep the particles in a liquid close together.</a:t>
            </a:r>
          </a:p>
          <a:p>
            <a:r>
              <a:rPr lang="en-US" sz="4000" dirty="0" smtClean="0">
                <a:latin typeface="Franklin Gothic Heavy" pitchFamily="34" charset="0"/>
              </a:rPr>
              <a:t>Liquids are more DENSE than gases b/c the particles are closer together.</a:t>
            </a:r>
            <a:endParaRPr lang="en-US" sz="4000" dirty="0"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ranklin Gothic Heavy" pitchFamily="34" charset="0"/>
              </a:rPr>
              <a:t>EVAPORATION </a:t>
            </a:r>
            <a:r>
              <a:rPr lang="en-US" smtClean="0">
                <a:solidFill>
                  <a:srgbClr val="FF0000"/>
                </a:solidFill>
                <a:latin typeface="Franklin Gothic Heavy" pitchFamily="34" charset="0"/>
              </a:rPr>
              <a:t>VS VAPORIZATION</a:t>
            </a:r>
            <a:endParaRPr lang="en-US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" y="1752600"/>
            <a:ext cx="6019800" cy="4876800"/>
          </a:xfrm>
          <a:prstGeom prst="ellips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1676400"/>
            <a:ext cx="6019800" cy="4953000"/>
          </a:xfrm>
          <a:prstGeom prst="ellipse">
            <a:avLst/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VAPOR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is the pressure that is caused by the gas particles above a liquid.</a:t>
            </a:r>
            <a:endParaRPr lang="en-US" dirty="0"/>
          </a:p>
        </p:txBody>
      </p:sp>
      <p:pic>
        <p:nvPicPr>
          <p:cNvPr id="4" name="Picture 3" descr="vapor pressure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8679874" cy="353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 STATES IN MOTION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98518" y="457200"/>
            <a:ext cx="8646808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VAPOR PRESSURE &amp; TEMP</a:t>
            </a:r>
            <a:endParaRPr lang="en-US" dirty="0"/>
          </a:p>
        </p:txBody>
      </p:sp>
      <p:pic>
        <p:nvPicPr>
          <p:cNvPr id="4" name="Content Placeholder 3" descr="vapor pressure at cold vs. hot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1617209"/>
            <a:ext cx="7339542" cy="4718277"/>
          </a:xfrm>
        </p:spPr>
      </p:pic>
      <p:sp>
        <p:nvSpPr>
          <p:cNvPr id="5" name="Oval Callout 4"/>
          <p:cNvSpPr/>
          <p:nvPr/>
        </p:nvSpPr>
        <p:spPr>
          <a:xfrm>
            <a:off x="6934200" y="1295400"/>
            <a:ext cx="2209800" cy="1828800"/>
          </a:xfrm>
          <a:prstGeom prst="wedgeEllipseCallout">
            <a:avLst>
              <a:gd name="adj1" fmla="val -102910"/>
              <a:gd name="adj2" fmla="val 71230"/>
            </a:avLst>
          </a:prstGeom>
          <a:solidFill>
            <a:srgbClr val="00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Gill Sans Ultra Bold Condensed" pitchFamily="34" charset="0"/>
              </a:rPr>
              <a:t>HIGHER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Gill Sans Ultra Bold Condensed" pitchFamily="34" charset="0"/>
              </a:rPr>
              <a:t>VAPOR PRESSURE</a:t>
            </a:r>
            <a:endParaRPr lang="en-US" sz="2400" dirty="0">
              <a:solidFill>
                <a:srgbClr val="FF0000"/>
              </a:solidFill>
              <a:latin typeface="Gill Sans Ultra 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153400" cy="4495800"/>
          </a:xfrm>
        </p:spPr>
        <p:txBody>
          <a:bodyPr/>
          <a:lstStyle/>
          <a:p>
            <a:r>
              <a:rPr lang="en-US" dirty="0" smtClean="0"/>
              <a:t>The temperature at which the vapor pressure of the</a:t>
            </a:r>
          </a:p>
          <a:p>
            <a:pPr>
              <a:buNone/>
            </a:pPr>
            <a:r>
              <a:rPr lang="en-US" dirty="0" smtClean="0"/>
              <a:t>liquid is equal to the atmospheric pressure!!</a:t>
            </a:r>
          </a:p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NORMAL boiling point </a:t>
            </a:r>
            <a:r>
              <a:rPr lang="en-US" dirty="0" smtClean="0"/>
              <a:t>is the boiling point of the liquid at standard pressure.</a:t>
            </a:r>
            <a:endParaRPr lang="en-US" dirty="0"/>
          </a:p>
        </p:txBody>
      </p:sp>
      <p:pic>
        <p:nvPicPr>
          <p:cNvPr id="4" name="Picture 3" descr="boiling poi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505201"/>
            <a:ext cx="6629400" cy="304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24200" y="3429000"/>
            <a:ext cx="2590800" cy="3048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Gill Sans Ultra Bold Condensed" pitchFamily="34" charset="0"/>
              </a:rPr>
              <a:t>VAPOR PRESSURE CURVES</a:t>
            </a:r>
            <a:endParaRPr lang="en-US" dirty="0">
              <a:solidFill>
                <a:srgbClr val="00B0F0"/>
              </a:solidFill>
              <a:latin typeface="Gill Sans Ultra Bold Condensed" pitchFamily="34" charset="0"/>
            </a:endParaRPr>
          </a:p>
        </p:txBody>
      </p:sp>
      <p:pic>
        <p:nvPicPr>
          <p:cNvPr id="4" name="Content Placeholder 3" descr="vapor pressure curv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2600" y="1648278"/>
            <a:ext cx="6344861" cy="4752521"/>
          </a:xfrm>
        </p:spPr>
      </p:pic>
      <p:sp>
        <p:nvSpPr>
          <p:cNvPr id="5" name="Rectangular Callout 4"/>
          <p:cNvSpPr/>
          <p:nvPr/>
        </p:nvSpPr>
        <p:spPr>
          <a:xfrm>
            <a:off x="304800" y="2133600"/>
            <a:ext cx="1600200" cy="2209800"/>
          </a:xfrm>
          <a:prstGeom prst="wedgeRectCallout">
            <a:avLst>
              <a:gd name="adj1" fmla="val 152636"/>
              <a:gd name="adj2" fmla="val -3482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Gill Sans Ultra Bold Condensed" pitchFamily="34" charset="0"/>
              </a:rPr>
              <a:t>NORMAL </a:t>
            </a:r>
          </a:p>
          <a:p>
            <a:pPr algn="ctr"/>
            <a:r>
              <a:rPr lang="en-US" sz="2800" dirty="0" smtClean="0">
                <a:latin typeface="Gill Sans Ultra Bold Condensed" pitchFamily="34" charset="0"/>
              </a:rPr>
              <a:t>BOILING </a:t>
            </a:r>
          </a:p>
          <a:p>
            <a:pPr algn="ctr"/>
            <a:r>
              <a:rPr lang="en-US" sz="2800" dirty="0" smtClean="0">
                <a:latin typeface="Gill Sans Ultra Bold Condensed" pitchFamily="34" charset="0"/>
              </a:rPr>
              <a:t>POINTS</a:t>
            </a:r>
            <a:endParaRPr lang="en-US" sz="2800" dirty="0">
              <a:latin typeface="Gill Sans Ultra 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Boiling points change with altitude!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If atmospheric pressure is lower, than the liquid will boil at a lower temperature.</a:t>
            </a:r>
          </a:p>
          <a:p>
            <a:r>
              <a:rPr lang="en-US" sz="4000" dirty="0" smtClean="0"/>
              <a:t>Water boils below 100</a:t>
            </a:r>
            <a:r>
              <a:rPr lang="en-US" sz="4000" baseline="30000" dirty="0" smtClean="0"/>
              <a:t>o</a:t>
            </a:r>
            <a:r>
              <a:rPr lang="en-US" sz="4000" dirty="0" smtClean="0"/>
              <a:t>C in Denver!  That’s why there are different cooking times on boxes of noodle dishes.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ater bp at mtn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381000"/>
            <a:ext cx="8915400" cy="59831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Ravie" pitchFamily="82" charset="0"/>
              </a:rPr>
              <a:t>SOLIDS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particles in a solid have fixed positions, particles are tightly packed, not easily compressed, densest of the three phases, and particles vibrate in place.</a:t>
            </a:r>
          </a:p>
          <a:p>
            <a:r>
              <a:rPr lang="en-US" sz="3200" dirty="0" smtClean="0"/>
              <a:t>Definite shape and volume</a:t>
            </a:r>
          </a:p>
          <a:p>
            <a:r>
              <a:rPr lang="en-US" sz="3200" dirty="0" smtClean="0"/>
              <a:t>As solids are heated, the particles vibrate faster and spread apart a little.</a:t>
            </a:r>
          </a:p>
          <a:p>
            <a:r>
              <a:rPr lang="en-US" sz="3200" dirty="0" smtClean="0"/>
              <a:t>Heating solids causes expansion.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Cooper Black" pitchFamily="18" charset="0"/>
              </a:rPr>
              <a:t>Two types of solids</a:t>
            </a:r>
            <a:endParaRPr lang="en-US" sz="5400" dirty="0">
              <a:latin typeface="Cooper Black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838200"/>
            <a:ext cx="8153400" cy="4495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oper Black" pitchFamily="18" charset="0"/>
              </a:rPr>
              <a:t>Crystalline solids </a:t>
            </a:r>
          </a:p>
          <a:p>
            <a:pPr>
              <a:buNone/>
            </a:pPr>
            <a:r>
              <a:rPr lang="en-US" dirty="0" smtClean="0">
                <a:latin typeface="Cooper Black" pitchFamily="18" charset="0"/>
              </a:rPr>
              <a:t>have a very ordered</a:t>
            </a:r>
          </a:p>
          <a:p>
            <a:pPr>
              <a:buNone/>
            </a:pPr>
            <a:r>
              <a:rPr lang="en-US" dirty="0" smtClean="0">
                <a:latin typeface="Cooper Black" pitchFamily="18" charset="0"/>
              </a:rPr>
              <a:t> arrangement of the</a:t>
            </a:r>
          </a:p>
          <a:p>
            <a:pPr>
              <a:buNone/>
            </a:pPr>
            <a:r>
              <a:rPr lang="en-US" dirty="0" smtClean="0">
                <a:latin typeface="Cooper Black" pitchFamily="18" charset="0"/>
              </a:rPr>
              <a:t> particles.  (UNIT CELL)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>
                <a:latin typeface="Gill Sans Ultra Bold Condensed" pitchFamily="34" charset="0"/>
              </a:rPr>
              <a:t>Amorphous solids </a:t>
            </a:r>
            <a:r>
              <a:rPr lang="en-US" dirty="0" smtClean="0">
                <a:latin typeface="Gill Sans Ultra Bold Condensed" pitchFamily="34" charset="0"/>
              </a:rPr>
              <a:t>lack an ordered arrangement.</a:t>
            </a:r>
            <a:endParaRPr lang="en-US" dirty="0">
              <a:latin typeface="Gill Sans Ultra Bold Condensed" pitchFamily="34" charset="0"/>
            </a:endParaRPr>
          </a:p>
        </p:txBody>
      </p:sp>
      <p:pic>
        <p:nvPicPr>
          <p:cNvPr id="4" name="Picture 3" descr="silly put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781550"/>
            <a:ext cx="2200275" cy="2076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otton cand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4724400"/>
            <a:ext cx="4267200" cy="1950098"/>
          </a:xfrm>
          <a:prstGeom prst="rect">
            <a:avLst/>
          </a:prstGeom>
        </p:spPr>
      </p:pic>
      <p:pic>
        <p:nvPicPr>
          <p:cNvPr id="6" name="Picture 5" descr="crystalline struc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399" y="762000"/>
            <a:ext cx="3786909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Gill Sans Ultra Bold Condensed" pitchFamily="34" charset="0"/>
              </a:rPr>
              <a:t>Which is which?</a:t>
            </a:r>
            <a:endParaRPr lang="en-US" dirty="0">
              <a:solidFill>
                <a:srgbClr val="00B050"/>
              </a:solidFill>
              <a:latin typeface="Gill Sans Ultra Bold Condensed" pitchFamily="34" charset="0"/>
            </a:endParaRPr>
          </a:p>
        </p:txBody>
      </p:sp>
      <p:pic>
        <p:nvPicPr>
          <p:cNvPr id="4" name="Content Placeholder 3" descr="amorph vs crystal 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676400"/>
            <a:ext cx="84582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ALLOTROPES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Allotropes are two or more different forms of the same element.</a:t>
            </a:r>
            <a:endParaRPr lang="en-US" dirty="0"/>
          </a:p>
        </p:txBody>
      </p:sp>
      <p:pic>
        <p:nvPicPr>
          <p:cNvPr id="4" name="Picture 3" descr="allotropes of carb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38" y="2605087"/>
            <a:ext cx="6256522" cy="37195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47244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CA6"/>
                </a:solidFill>
                <a:latin typeface="Snap ITC" pitchFamily="82" charset="0"/>
              </a:rPr>
              <a:t>CARBON</a:t>
            </a:r>
            <a:endParaRPr lang="en-US" sz="3200" dirty="0">
              <a:solidFill>
                <a:srgbClr val="C00CA6"/>
              </a:solidFill>
              <a:latin typeface="Snap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Theory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Kinetic refers to motion</a:t>
            </a:r>
          </a:p>
          <a:p>
            <a:r>
              <a:rPr lang="en-US" sz="4000" dirty="0" smtClean="0"/>
              <a:t>All particles of matter are in motion; even solids</a:t>
            </a:r>
          </a:p>
          <a:p>
            <a:r>
              <a:rPr lang="en-US" sz="4000" dirty="0" smtClean="0"/>
              <a:t>The motion of particles depends on their phase and the intermolecular forces between them.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PHASE CHANGES</a:t>
            </a:r>
            <a:endParaRPr lang="en-US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" name="Content Placeholder 5" descr="phase changes diagra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77788"/>
            <a:ext cx="8610600" cy="64099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oiling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304800"/>
            <a:ext cx="2667000" cy="3268701"/>
          </a:xfrm>
        </p:spPr>
      </p:pic>
      <p:pic>
        <p:nvPicPr>
          <p:cNvPr id="6" name="Picture 5" descr="iodine sublima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590800"/>
            <a:ext cx="2667000" cy="3424634"/>
          </a:xfrm>
          <a:prstGeom prst="rect">
            <a:avLst/>
          </a:prstGeom>
        </p:spPr>
      </p:pic>
      <p:pic>
        <p:nvPicPr>
          <p:cNvPr id="7" name="Picture 6" descr="condensation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733800"/>
            <a:ext cx="2971800" cy="2809875"/>
          </a:xfrm>
          <a:prstGeom prst="rect">
            <a:avLst/>
          </a:prstGeom>
        </p:spPr>
      </p:pic>
      <p:pic>
        <p:nvPicPr>
          <p:cNvPr id="8" name="Picture 7" descr="evap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81000"/>
            <a:ext cx="3152775" cy="2361538"/>
          </a:xfrm>
          <a:prstGeom prst="rect">
            <a:avLst/>
          </a:prstGeom>
        </p:spPr>
      </p:pic>
      <p:pic>
        <p:nvPicPr>
          <p:cNvPr id="5" name="Picture 4" descr="dry ice sublimati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4648200"/>
            <a:ext cx="3287730" cy="1828800"/>
          </a:xfrm>
          <a:prstGeom prst="rect">
            <a:avLst/>
          </a:prstGeom>
        </p:spPr>
      </p:pic>
      <p:pic>
        <p:nvPicPr>
          <p:cNvPr id="9" name="Picture 8" descr="meltng ic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2286000"/>
            <a:ext cx="3124200" cy="2362676"/>
          </a:xfrm>
          <a:prstGeom prst="rect">
            <a:avLst/>
          </a:prstGeom>
        </p:spPr>
      </p:pic>
      <p:pic>
        <p:nvPicPr>
          <p:cNvPr id="1026" name="Picture 2" descr="Image result for FREEZING PHASE CHANG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304800"/>
            <a:ext cx="2133600" cy="2143125"/>
          </a:xfrm>
          <a:prstGeom prst="rect">
            <a:avLst/>
          </a:prstGeom>
          <a:noFill/>
        </p:spPr>
      </p:pic>
      <p:pic>
        <p:nvPicPr>
          <p:cNvPr id="1028" name="Picture 4" descr="Image result for FREEZING PHASE CHANG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43600" y="1524000"/>
            <a:ext cx="2971800" cy="2307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HEATING CURVES</a:t>
            </a:r>
            <a:endParaRPr lang="en-US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" name="Content Placeholder 3" descr="heating curv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483156"/>
            <a:ext cx="8809399" cy="4841444"/>
          </a:xfrm>
        </p:spPr>
      </p:pic>
      <p:sp>
        <p:nvSpPr>
          <p:cNvPr id="5" name="Rounded Rectangular Callout 4"/>
          <p:cNvSpPr/>
          <p:nvPr/>
        </p:nvSpPr>
        <p:spPr>
          <a:xfrm>
            <a:off x="1828800" y="1371600"/>
            <a:ext cx="2590800" cy="1752600"/>
          </a:xfrm>
          <a:prstGeom prst="wedgeRoundRectCallout">
            <a:avLst>
              <a:gd name="adj1" fmla="val -11223"/>
              <a:gd name="adj2" fmla="val 113742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rial Black" pitchFamily="34" charset="0"/>
              </a:rPr>
              <a:t>DURING PHASE CHANGE – THE TEMP DOES NOT CHANGE</a:t>
            </a:r>
            <a:r>
              <a:rPr lang="en-US" sz="2000" dirty="0" smtClean="0"/>
              <a:t>!</a:t>
            </a:r>
            <a:endParaRPr lang="en-US" sz="2000" dirty="0"/>
          </a:p>
        </p:txBody>
      </p:sp>
      <p:sp>
        <p:nvSpPr>
          <p:cNvPr id="7" name="Striped Right Arrow 6"/>
          <p:cNvSpPr/>
          <p:nvPr/>
        </p:nvSpPr>
        <p:spPr>
          <a:xfrm rot="2039343">
            <a:off x="4490070" y="1963688"/>
            <a:ext cx="1218689" cy="624579"/>
          </a:xfrm>
          <a:prstGeom prst="strip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oling curv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304801"/>
            <a:ext cx="8458200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Snap ITC" pitchFamily="82" charset="0"/>
              </a:rPr>
              <a:t>The 3 States</a:t>
            </a:r>
            <a:endParaRPr lang="en-US" sz="6600" dirty="0">
              <a:solidFill>
                <a:srgbClr val="FF0000"/>
              </a:solidFill>
              <a:latin typeface="Snap ITC" pitchFamily="82" charset="0"/>
            </a:endParaRPr>
          </a:p>
        </p:txBody>
      </p:sp>
      <p:pic>
        <p:nvPicPr>
          <p:cNvPr id="4" name="Content Placeholder 3" descr="3 states of matte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248743"/>
            <a:ext cx="9144000" cy="5609257"/>
          </a:xfrm>
        </p:spPr>
      </p:pic>
      <p:sp>
        <p:nvSpPr>
          <p:cNvPr id="5" name="Rectangle 4"/>
          <p:cNvSpPr/>
          <p:nvPr/>
        </p:nvSpPr>
        <p:spPr>
          <a:xfrm>
            <a:off x="838200" y="5105400"/>
            <a:ext cx="2286000" cy="1524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GAS 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Weakest forces of attraction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Highest KE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Random motion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5029200"/>
            <a:ext cx="2590800" cy="1676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LIQUID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Medium/strong forces of attraction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Slip &amp; slide random motion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5029200"/>
            <a:ext cx="2362200" cy="1600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SOLID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Strongest forces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Vibrating in place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Limited motion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Lowest KE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Gill Sans Ultra Bold Condensed" pitchFamily="34" charset="0"/>
              </a:rPr>
              <a:t>The Kinetic Theory Model for GASES</a:t>
            </a:r>
            <a:endParaRPr lang="en-US" dirty="0">
              <a:solidFill>
                <a:srgbClr val="00B050"/>
              </a:solidFill>
              <a:latin typeface="Gill Sans Ultra Bold Condense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There are 3 fundamental assumptions about gases</a:t>
            </a:r>
          </a:p>
          <a:p>
            <a:pPr>
              <a:buNone/>
            </a:pPr>
            <a:r>
              <a:rPr lang="en-US" sz="3200" dirty="0" smtClean="0"/>
              <a:t>1.) The particles of a gas are considered small, hard spheres with insignificant volume.</a:t>
            </a:r>
          </a:p>
          <a:p>
            <a:pPr>
              <a:buNone/>
            </a:pPr>
            <a:r>
              <a:rPr lang="en-US" sz="3200" dirty="0" smtClean="0"/>
              <a:t>2.)  The motion of gas particles is rapid, constant, and random.</a:t>
            </a:r>
          </a:p>
          <a:p>
            <a:pPr>
              <a:buNone/>
            </a:pPr>
            <a:r>
              <a:rPr lang="en-US" sz="3200" dirty="0" smtClean="0"/>
              <a:t>3.)  All collisions between particles in a gas are perfectly elastic (don’t lose KE).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Gas pressure is the result of the force that is created when gas particles collide with other bodies.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balloon press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3276600"/>
            <a:ext cx="2862805" cy="3200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200" y="4267200"/>
            <a:ext cx="505298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 EMPTY space with no particles have </a:t>
            </a:r>
          </a:p>
          <a:p>
            <a:r>
              <a:rPr lang="en-US" sz="2400" dirty="0" smtClean="0"/>
              <a:t>No collisions.  Therefore, there is </a:t>
            </a:r>
          </a:p>
          <a:p>
            <a:r>
              <a:rPr lang="en-US" sz="2400" dirty="0" smtClean="0"/>
              <a:t>NO PRESSURE!  This is called a:</a:t>
            </a:r>
          </a:p>
          <a:p>
            <a:endParaRPr lang="en-US" dirty="0"/>
          </a:p>
          <a:p>
            <a:pPr algn="ctr"/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VACUUM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Atmospheric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153400" cy="4495800"/>
          </a:xfrm>
        </p:spPr>
        <p:txBody>
          <a:bodyPr/>
          <a:lstStyle/>
          <a:p>
            <a:r>
              <a:rPr lang="en-US" dirty="0" smtClean="0"/>
              <a:t>The pressure created by the atoms/molecules in Earth’s atmosphere and the collisions of these particles with other objects.</a:t>
            </a:r>
          </a:p>
          <a:p>
            <a:endParaRPr lang="en-US" dirty="0"/>
          </a:p>
        </p:txBody>
      </p:sp>
      <p:pic>
        <p:nvPicPr>
          <p:cNvPr id="4" name="Picture 3" descr="earth atm press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819400"/>
            <a:ext cx="3962400" cy="3875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Atmospheric pressure changes with altitude!</a:t>
            </a:r>
            <a:endParaRPr lang="en-US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changing atm pressur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05000" y="1433348"/>
            <a:ext cx="6255220" cy="54246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Atmospheric pressure is measured with a BAROMETER!</a:t>
            </a:r>
            <a:endParaRPr lang="en-US" dirty="0"/>
          </a:p>
        </p:txBody>
      </p:sp>
      <p:pic>
        <p:nvPicPr>
          <p:cNvPr id="4" name="Content Placeholder 3" descr="baromet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1905000"/>
            <a:ext cx="2895600" cy="2895600"/>
          </a:xfrm>
        </p:spPr>
      </p:pic>
      <p:pic>
        <p:nvPicPr>
          <p:cNvPr id="5" name="Picture 4" descr="barometer w H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2600"/>
            <a:ext cx="2898775" cy="4191000"/>
          </a:xfrm>
          <a:prstGeom prst="rect">
            <a:avLst/>
          </a:prstGeom>
        </p:spPr>
      </p:pic>
      <p:pic>
        <p:nvPicPr>
          <p:cNvPr id="6" name="Picture 5" descr="liquid barome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8620" y="2133600"/>
            <a:ext cx="240538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570</TotalTime>
  <Words>611</Words>
  <Application>Microsoft Office PowerPoint</Application>
  <PresentationFormat>On-screen Show (4:3)</PresentationFormat>
  <Paragraphs>103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Median</vt:lpstr>
      <vt:lpstr>STATES OF MATTER</vt:lpstr>
      <vt:lpstr>Slide 2</vt:lpstr>
      <vt:lpstr>Kinetic Theory of Matter</vt:lpstr>
      <vt:lpstr>The 3 States</vt:lpstr>
      <vt:lpstr>The Kinetic Theory Model for GASES</vt:lpstr>
      <vt:lpstr>Gas Pressure</vt:lpstr>
      <vt:lpstr>Atmospheric Pressure</vt:lpstr>
      <vt:lpstr>Atmospheric pressure changes with altitude!</vt:lpstr>
      <vt:lpstr>Atmospheric pressure is measured with a BAROMETER!</vt:lpstr>
      <vt:lpstr>Units for air pressure</vt:lpstr>
      <vt:lpstr>Standard Atmospheric Pressure</vt:lpstr>
      <vt:lpstr>Kinetic Energy &amp; Temperature</vt:lpstr>
      <vt:lpstr>Thermometers!</vt:lpstr>
      <vt:lpstr>Three Temperature Scales</vt:lpstr>
      <vt:lpstr>Kelvin Scale</vt:lpstr>
      <vt:lpstr>Slide 16</vt:lpstr>
      <vt:lpstr>LIQUIDS</vt:lpstr>
      <vt:lpstr>EVAPORATION VS VAPORIZATION</vt:lpstr>
      <vt:lpstr>VAPOR PRESSURE</vt:lpstr>
      <vt:lpstr>VAPOR PRESSURE &amp; TEMP</vt:lpstr>
      <vt:lpstr>BOILING POINT</vt:lpstr>
      <vt:lpstr>VAPOR PRESSURE CURVES</vt:lpstr>
      <vt:lpstr>Boiling points change with altitude!</vt:lpstr>
      <vt:lpstr>Slide 24</vt:lpstr>
      <vt:lpstr>SOLIDS</vt:lpstr>
      <vt:lpstr>Two types of solids</vt:lpstr>
      <vt:lpstr>Slide 27</vt:lpstr>
      <vt:lpstr>Which is which?</vt:lpstr>
      <vt:lpstr>ALLOTROPES</vt:lpstr>
      <vt:lpstr>PHASE CHANGES</vt:lpstr>
      <vt:lpstr>Slide 31</vt:lpstr>
      <vt:lpstr>HEATING CURVES</vt:lpstr>
      <vt:lpstr>Slide 33</vt:lpstr>
      <vt:lpstr>Slide 34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OF MATTER</dc:title>
  <dc:creator>Jill Luckey</dc:creator>
  <cp:lastModifiedBy>Jill Luckey</cp:lastModifiedBy>
  <cp:revision>8</cp:revision>
  <dcterms:created xsi:type="dcterms:W3CDTF">2016-03-30T12:06:14Z</dcterms:created>
  <dcterms:modified xsi:type="dcterms:W3CDTF">2016-04-04T13:19:38Z</dcterms:modified>
</cp:coreProperties>
</file>